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77A5B-8497-4BFC-8658-E054FAA2D344}" type="datetimeFigureOut">
              <a:rPr lang="en-US" smtClean="0"/>
              <a:pPr/>
              <a:t>6/20/2018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A1C295-AAA4-45B0-8AE5-C57ACAA032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A1C295-AAA4-45B0-8AE5-C57ACAA03261}"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16423EA-1D53-4B42-BA2F-6389EEFE950A}" type="datetimeFigureOut">
              <a:rPr lang="en-US" smtClean="0"/>
              <a:pPr/>
              <a:t>6/20/2018</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2B9745A-82A9-482A-9EC9-B16BAE57F5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16423EA-1D53-4B42-BA2F-6389EEFE950A}" type="datetimeFigureOut">
              <a:rPr lang="en-US" smtClean="0"/>
              <a:pPr/>
              <a:t>6/20/2018</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2B9745A-82A9-482A-9EC9-B16BAE57F5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16423EA-1D53-4B42-BA2F-6389EEFE950A}" type="datetimeFigureOut">
              <a:rPr lang="en-US" smtClean="0"/>
              <a:pPr/>
              <a:t>6/20/2018</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2B9745A-82A9-482A-9EC9-B16BAE57F5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16423EA-1D53-4B42-BA2F-6389EEFE950A}" type="datetimeFigureOut">
              <a:rPr lang="en-US" smtClean="0"/>
              <a:pPr/>
              <a:t>6/20/2018</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2B9745A-82A9-482A-9EC9-B16BAE57F5D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16423EA-1D53-4B42-BA2F-6389EEFE950A}" type="datetimeFigureOut">
              <a:rPr lang="en-US" smtClean="0"/>
              <a:pPr/>
              <a:t>6/20/2018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2B9745A-82A9-482A-9EC9-B16BAE57F5DD}"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16423EA-1D53-4B42-BA2F-6389EEFE950A}" type="datetimeFigureOut">
              <a:rPr lang="en-US" smtClean="0"/>
              <a:pPr/>
              <a:t>6/20/2018</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2B9745A-82A9-482A-9EC9-B16BAE57F5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609600"/>
            <a:ext cx="5943600" cy="646331"/>
          </a:xfrm>
          <a:prstGeom prst="rect">
            <a:avLst/>
          </a:prstGeom>
          <a:noFill/>
        </p:spPr>
        <p:txBody>
          <a:bodyPr wrap="square" rtlCol="0">
            <a:spAutoFit/>
          </a:bodyPr>
          <a:lstStyle/>
          <a:p>
            <a:pPr algn="ctr"/>
            <a:r>
              <a:rPr lang="en-US" sz="3600" dirty="0" smtClean="0">
                <a:solidFill>
                  <a:srgbClr val="FF0066"/>
                </a:solidFill>
                <a:latin typeface="Algerian" pitchFamily="82" charset="0"/>
              </a:rPr>
              <a:t>ITERATIVE METHODS</a:t>
            </a:r>
            <a:endParaRPr lang="en-US" sz="3600" dirty="0">
              <a:solidFill>
                <a:srgbClr val="FF0066"/>
              </a:solidFill>
              <a:latin typeface="Algerian" pitchFamily="82" charset="0"/>
            </a:endParaRPr>
          </a:p>
        </p:txBody>
      </p:sp>
      <p:sp>
        <p:nvSpPr>
          <p:cNvPr id="4" name="Rectangle 3"/>
          <p:cNvSpPr/>
          <p:nvPr/>
        </p:nvSpPr>
        <p:spPr>
          <a:xfrm>
            <a:off x="1981200" y="3429000"/>
            <a:ext cx="4572000" cy="2585323"/>
          </a:xfrm>
          <a:prstGeom prst="rect">
            <a:avLst/>
          </a:prstGeom>
        </p:spPr>
        <p:txBody>
          <a:bodyPr>
            <a:spAutoFit/>
          </a:bodyPr>
          <a:lstStyle/>
          <a:p>
            <a:pPr lvl="0" algn="ctr" eaLnBrk="0" fontAlgn="base" hangingPunct="0">
              <a:lnSpc>
                <a:spcPct val="150000"/>
              </a:lnSpc>
              <a:spcBef>
                <a:spcPct val="0"/>
              </a:spcBef>
              <a:spcAft>
                <a:spcPct val="0"/>
              </a:spcAft>
            </a:pPr>
            <a:r>
              <a:rPr lang="en-US" dirty="0" smtClean="0">
                <a:latin typeface="Times New Roman" pitchFamily="18" charset="0"/>
                <a:cs typeface="Times New Roman" pitchFamily="18" charset="0"/>
              </a:rPr>
              <a:t>Prepared by,</a:t>
            </a:r>
          </a:p>
          <a:p>
            <a:pPr lvl="0" eaLnBrk="0" fontAlgn="base" hangingPunct="0">
              <a:lnSpc>
                <a:spcPct val="150000"/>
              </a:lnSpc>
              <a:spcBef>
                <a:spcPct val="0"/>
              </a:spcBef>
              <a:spcAft>
                <a:spcPct val="0"/>
              </a:spcAft>
            </a:pPr>
            <a:r>
              <a:rPr lang="en-US" dirty="0" smtClean="0">
                <a:latin typeface="Times New Roman" pitchFamily="18" charset="0"/>
                <a:cs typeface="Times New Roman" pitchFamily="18" charset="0"/>
              </a:rPr>
              <a:t>	Dr. L. Benedict Michael Raj</a:t>
            </a:r>
          </a:p>
          <a:p>
            <a:pPr lvl="0" eaLnBrk="0" fontAlgn="base" hangingPunct="0">
              <a:lnSpc>
                <a:spcPct val="150000"/>
              </a:lnSpc>
              <a:spcBef>
                <a:spcPct val="0"/>
              </a:spcBef>
              <a:spcAft>
                <a:spcPct val="0"/>
              </a:spcAft>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Associate </a:t>
            </a:r>
            <a:r>
              <a:rPr lang="en-US" dirty="0" smtClean="0">
                <a:latin typeface="Times New Roman" pitchFamily="18" charset="0"/>
                <a:cs typeface="Times New Roman" pitchFamily="18" charset="0"/>
              </a:rPr>
              <a:t>Professor</a:t>
            </a:r>
          </a:p>
          <a:p>
            <a:pPr lvl="0" eaLnBrk="0" fontAlgn="base" hangingPunct="0">
              <a:lnSpc>
                <a:spcPct val="150000"/>
              </a:lnSpc>
              <a:spcBef>
                <a:spcPct val="0"/>
              </a:spcBef>
              <a:spcAft>
                <a:spcPct val="0"/>
              </a:spcAft>
            </a:pPr>
            <a:r>
              <a:rPr lang="en-US" dirty="0" smtClean="0">
                <a:latin typeface="Times New Roman" pitchFamily="18" charset="0"/>
                <a:cs typeface="Times New Roman" pitchFamily="18" charset="0"/>
              </a:rPr>
              <a:t>	Department of Mathematics,</a:t>
            </a:r>
          </a:p>
          <a:p>
            <a:pPr lvl="0" eaLnBrk="0" fontAlgn="base" hangingPunct="0">
              <a:lnSpc>
                <a:spcPct val="150000"/>
              </a:lnSpc>
              <a:spcBef>
                <a:spcPct val="0"/>
              </a:spcBef>
              <a:spcAft>
                <a:spcPct val="0"/>
              </a:spcAft>
            </a:pPr>
            <a:r>
              <a:rPr lang="en-US" dirty="0" smtClean="0">
                <a:latin typeface="Times New Roman" pitchFamily="18" charset="0"/>
                <a:cs typeface="Times New Roman" pitchFamily="18" charset="0"/>
              </a:rPr>
              <a:t>                St</a:t>
            </a:r>
            <a:r>
              <a:rPr lang="en-US" dirty="0" smtClean="0">
                <a:latin typeface="Times New Roman" pitchFamily="18" charset="0"/>
                <a:cs typeface="Times New Roman" pitchFamily="18" charset="0"/>
              </a:rPr>
              <a:t>. Joseph’s College(Autonomous),</a:t>
            </a:r>
          </a:p>
          <a:p>
            <a:pPr lvl="0" eaLnBrk="0" fontAlgn="base" hangingPunct="0">
              <a:lnSpc>
                <a:spcPct val="150000"/>
              </a:lnSpc>
              <a:spcBef>
                <a:spcPct val="0"/>
              </a:spcBef>
              <a:spcAft>
                <a:spcPct val="0"/>
              </a:spcAft>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Trichy</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5801" y="2967335"/>
            <a:ext cx="398731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7391400" cy="455509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Iterative   Methods</a:t>
            </a:r>
          </a:p>
          <a:p>
            <a:endParaRPr lang="en-US" sz="2400" dirty="0" smtClean="0">
              <a:latin typeface="Times New Roman" pitchFamily="18" charset="0"/>
              <a:cs typeface="Times New Roman" pitchFamily="18" charset="0"/>
            </a:endParaRPr>
          </a:p>
          <a:p>
            <a:r>
              <a:rPr lang="en-US" dirty="0" smtClean="0"/>
              <a:t>               </a:t>
            </a:r>
            <a:r>
              <a:rPr lang="en-US" sz="2000" dirty="0" smtClean="0">
                <a:latin typeface="Times New Roman" pitchFamily="18" charset="0"/>
                <a:cs typeface="Times New Roman" pitchFamily="18" charset="0"/>
              </a:rPr>
              <a:t>This  method  is   also  called  as  indirect  method.  There  are  two  types  of  iterative  methods.</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(1)Gauss  Jacobi  Method</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(2)Gauss  Seidel   Method</a:t>
            </a:r>
          </a:p>
          <a:p>
            <a:endParaRPr lang="en-US" dirty="0"/>
          </a:p>
          <a:p>
            <a:r>
              <a:rPr lang="en-US" sz="2300" b="1" dirty="0" smtClean="0">
                <a:latin typeface="Times New Roman" pitchFamily="18" charset="0"/>
                <a:cs typeface="Times New Roman" pitchFamily="18" charset="0"/>
              </a:rPr>
              <a:t>The  condition  for  convergence  Gauss  Jacobi &amp;  Gauss  Seidel  methods  is  given  by  the  following  rule</a:t>
            </a:r>
            <a:r>
              <a:rPr lang="en-US" b="1"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The  process  of  iteration  will  converge  if   each  equation  of  the  system,  the  absolute  value  of  the   largest  coefficient  is  greater  than  the  sum  of  the  absolute   values  of  all the  remaining  coefficients</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04800"/>
            <a:ext cx="6400800" cy="584775"/>
          </a:xfrm>
          <a:prstGeom prst="rect">
            <a:avLst/>
          </a:prstGeom>
          <a:noFill/>
        </p:spPr>
        <p:txBody>
          <a:bodyPr wrap="square" rtlCol="0">
            <a:spAutoFit/>
          </a:bodyPr>
          <a:lstStyle/>
          <a:p>
            <a:r>
              <a:rPr lang="en-US" sz="3200" dirty="0" smtClean="0"/>
              <a:t>Gauss Jacobi  Method</a:t>
            </a:r>
            <a:endParaRPr lang="en-US" sz="3200" dirty="0"/>
          </a:p>
        </p:txBody>
      </p:sp>
      <p:sp>
        <p:nvSpPr>
          <p:cNvPr id="4" name="TextBox 3"/>
          <p:cNvSpPr txBox="1"/>
          <p:nvPr/>
        </p:nvSpPr>
        <p:spPr>
          <a:xfrm>
            <a:off x="381000" y="1295400"/>
            <a:ext cx="7315200" cy="4185761"/>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Problem</a:t>
            </a:r>
          </a:p>
          <a:p>
            <a:r>
              <a:rPr lang="en-US" sz="2400" dirty="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solve  the   equations  by  Jacobi  iteration  method  the  system.</a:t>
            </a:r>
          </a:p>
          <a:p>
            <a:r>
              <a:rPr lang="en-US" dirty="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8x-3y+2z=20</a:t>
            </a:r>
          </a:p>
          <a:p>
            <a:r>
              <a:rPr lang="en-US" dirty="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6x+3y+12z=35</a:t>
            </a:r>
          </a:p>
          <a:p>
            <a:r>
              <a:rPr lang="en-US" dirty="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                       4x+11y-z=33</a:t>
            </a:r>
          </a:p>
          <a:p>
            <a:r>
              <a:rPr lang="en-US" sz="2000" dirty="0" smtClean="0">
                <a:latin typeface="Times New Roman" pitchFamily="18" charset="0"/>
                <a:cs typeface="Times New Roman" pitchFamily="18" charset="0"/>
              </a:rPr>
              <a:t>Solution</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consider  the  given  system  as</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8x-3y+2z=20</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4x+11y-z=33</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6x+3y+12z=35</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We write  the  equations  in  the  form</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x=1/8(20+3y-2z)</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y=1/11(33-4x+z)</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z=1/12(35-6x-3y)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228600"/>
            <a:ext cx="7086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We  start  from an  approximation           x  = y   = x</a:t>
            </a:r>
            <a:endParaRPr lang="en-US" dirty="0">
              <a:latin typeface="Times New Roman" pitchFamily="18" charset="0"/>
              <a:cs typeface="Times New Roman" pitchFamily="18" charset="0"/>
            </a:endParaRPr>
          </a:p>
        </p:txBody>
      </p:sp>
      <p:sp>
        <p:nvSpPr>
          <p:cNvPr id="6" name="Donut 5"/>
          <p:cNvSpPr/>
          <p:nvPr/>
        </p:nvSpPr>
        <p:spPr>
          <a:xfrm>
            <a:off x="4343400" y="533400"/>
            <a:ext cx="45719" cy="76200"/>
          </a:xfrm>
          <a:prstGeom prst="donu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Donut 7"/>
          <p:cNvSpPr/>
          <p:nvPr/>
        </p:nvSpPr>
        <p:spPr>
          <a:xfrm>
            <a:off x="4800600" y="533400"/>
            <a:ext cx="45719" cy="76200"/>
          </a:xfrm>
          <a:prstGeom prst="donu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Donut 8"/>
          <p:cNvSpPr/>
          <p:nvPr/>
        </p:nvSpPr>
        <p:spPr>
          <a:xfrm>
            <a:off x="5257800" y="533400"/>
            <a:ext cx="45719" cy="76200"/>
          </a:xfrm>
          <a:prstGeom prst="donu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10" name="Table 9"/>
          <p:cNvGraphicFramePr>
            <a:graphicFrameLocks noGrp="1"/>
          </p:cNvGraphicFramePr>
          <p:nvPr/>
        </p:nvGraphicFramePr>
        <p:xfrm>
          <a:off x="914400" y="792480"/>
          <a:ext cx="6096000" cy="5760720"/>
        </p:xfrm>
        <a:graphic>
          <a:graphicData uri="http://schemas.openxmlformats.org/drawingml/2006/table">
            <a:tbl>
              <a:tblPr firstRow="1" bandRow="1">
                <a:tableStyleId>{793D81CF-94F2-401A-BA57-92F5A7B2D0C5}</a:tableStyleId>
              </a:tblPr>
              <a:tblGrid>
                <a:gridCol w="685800"/>
                <a:gridCol w="1752600"/>
                <a:gridCol w="1752600"/>
                <a:gridCol w="1905000"/>
              </a:tblGrid>
              <a:tr h="345117">
                <a:tc>
                  <a:txBody>
                    <a:bodyPr/>
                    <a:lstStyle/>
                    <a:p>
                      <a:r>
                        <a:rPr lang="en-US" dirty="0" smtClean="0"/>
                        <a:t>I.NO</a:t>
                      </a:r>
                      <a:endParaRPr lang="en-US" dirty="0"/>
                    </a:p>
                  </a:txBody>
                  <a:tcPr/>
                </a:tc>
                <a:tc>
                  <a:txBody>
                    <a:bodyPr/>
                    <a:lstStyle/>
                    <a:p>
                      <a:r>
                        <a:rPr lang="en-US" sz="1400" dirty="0" smtClean="0"/>
                        <a:t>X=1/8(20+3y-2z)</a:t>
                      </a:r>
                      <a:endParaRPr lang="en-US" sz="1400" dirty="0"/>
                    </a:p>
                  </a:txBody>
                  <a:tcPr/>
                </a:tc>
                <a:tc>
                  <a:txBody>
                    <a:bodyPr/>
                    <a:lstStyle/>
                    <a:p>
                      <a:r>
                        <a:rPr lang="en-US" sz="1400" dirty="0" smtClean="0"/>
                        <a:t>Y=1/11(33-4x+z)</a:t>
                      </a:r>
                      <a:endParaRPr lang="en-US" sz="1400" dirty="0"/>
                    </a:p>
                  </a:txBody>
                  <a:tcPr/>
                </a:tc>
                <a:tc>
                  <a:txBody>
                    <a:bodyPr/>
                    <a:lstStyle/>
                    <a:p>
                      <a:r>
                        <a:rPr lang="en-US" sz="1400" dirty="0" smtClean="0"/>
                        <a:t>Z=1/12(35-6x-3y)</a:t>
                      </a:r>
                      <a:endParaRPr lang="en-US" sz="1400" dirty="0"/>
                    </a:p>
                  </a:txBody>
                  <a:tcPr/>
                </a:tc>
              </a:tr>
              <a:tr h="4745365">
                <a:tc>
                  <a:txBody>
                    <a:bodyPr/>
                    <a:lstStyle/>
                    <a:p>
                      <a:endParaRPr lang="en-US" dirty="0" smtClean="0"/>
                    </a:p>
                    <a:p>
                      <a:r>
                        <a:rPr lang="en-US" dirty="0" smtClean="0"/>
                        <a:t>1.</a:t>
                      </a:r>
                    </a:p>
                    <a:p>
                      <a:endParaRPr lang="en-US" dirty="0" smtClean="0"/>
                    </a:p>
                    <a:p>
                      <a:r>
                        <a:rPr lang="en-US" dirty="0" smtClean="0"/>
                        <a:t>2.</a:t>
                      </a:r>
                    </a:p>
                    <a:p>
                      <a:endParaRPr lang="en-US" dirty="0" smtClean="0"/>
                    </a:p>
                    <a:p>
                      <a:r>
                        <a:rPr lang="en-US" dirty="0" smtClean="0"/>
                        <a:t>3.</a:t>
                      </a:r>
                    </a:p>
                    <a:p>
                      <a:endParaRPr lang="en-US" dirty="0" smtClean="0"/>
                    </a:p>
                    <a:p>
                      <a:r>
                        <a:rPr lang="en-US" dirty="0" smtClean="0"/>
                        <a:t>4.</a:t>
                      </a:r>
                    </a:p>
                    <a:p>
                      <a:endParaRPr lang="en-US" dirty="0" smtClean="0"/>
                    </a:p>
                    <a:p>
                      <a:r>
                        <a:rPr lang="en-US" dirty="0" smtClean="0"/>
                        <a:t>5.</a:t>
                      </a:r>
                    </a:p>
                    <a:p>
                      <a:endParaRPr lang="en-US" dirty="0" smtClean="0"/>
                    </a:p>
                    <a:p>
                      <a:r>
                        <a:rPr lang="en-US" dirty="0" smtClean="0"/>
                        <a:t>6.</a:t>
                      </a:r>
                    </a:p>
                    <a:p>
                      <a:endParaRPr lang="en-US" dirty="0" smtClean="0"/>
                    </a:p>
                    <a:p>
                      <a:r>
                        <a:rPr lang="en-US" dirty="0" smtClean="0"/>
                        <a:t>7.</a:t>
                      </a:r>
                    </a:p>
                    <a:p>
                      <a:endParaRPr lang="en-US" dirty="0" smtClean="0"/>
                    </a:p>
                    <a:p>
                      <a:r>
                        <a:rPr lang="en-US" dirty="0" smtClean="0"/>
                        <a:t>8.</a:t>
                      </a:r>
                    </a:p>
                    <a:p>
                      <a:endParaRPr lang="en-US" dirty="0" smtClean="0"/>
                    </a:p>
                    <a:p>
                      <a:endParaRPr lang="en-US" dirty="0"/>
                    </a:p>
                  </a:txBody>
                  <a:tcPr/>
                </a:tc>
                <a:tc>
                  <a:txBody>
                    <a:bodyPr/>
                    <a:lstStyle/>
                    <a:p>
                      <a:pPr algn="ctr"/>
                      <a:endParaRPr lang="en-US" dirty="0" smtClean="0"/>
                    </a:p>
                    <a:p>
                      <a:pPr algn="ctr"/>
                      <a:r>
                        <a:rPr lang="en-US" dirty="0" smtClean="0"/>
                        <a:t> 2.5</a:t>
                      </a:r>
                    </a:p>
                    <a:p>
                      <a:pPr algn="ctr"/>
                      <a:endParaRPr lang="en-US" dirty="0" smtClean="0"/>
                    </a:p>
                    <a:p>
                      <a:pPr algn="ctr"/>
                      <a:r>
                        <a:rPr lang="en-US" dirty="0" smtClean="0"/>
                        <a:t>2.8958</a:t>
                      </a:r>
                    </a:p>
                    <a:p>
                      <a:pPr algn="ctr"/>
                      <a:endParaRPr lang="en-US" dirty="0" smtClean="0"/>
                    </a:p>
                    <a:p>
                      <a:pPr algn="ctr"/>
                      <a:r>
                        <a:rPr lang="en-US" dirty="0" smtClean="0"/>
                        <a:t>3.1543</a:t>
                      </a:r>
                    </a:p>
                    <a:p>
                      <a:pPr algn="ctr"/>
                      <a:endParaRPr lang="en-US" dirty="0" smtClean="0"/>
                    </a:p>
                    <a:p>
                      <a:pPr algn="ctr"/>
                      <a:r>
                        <a:rPr lang="en-US" dirty="0" smtClean="0"/>
                        <a:t>3.0419</a:t>
                      </a:r>
                    </a:p>
                    <a:p>
                      <a:pPr algn="ctr"/>
                      <a:endParaRPr lang="en-US" dirty="0" smtClean="0"/>
                    </a:p>
                    <a:p>
                      <a:pPr algn="ctr"/>
                      <a:r>
                        <a:rPr lang="en-US" dirty="0" smtClean="0"/>
                        <a:t>3.0168</a:t>
                      </a:r>
                    </a:p>
                    <a:p>
                      <a:pPr algn="ctr"/>
                      <a:endParaRPr lang="en-US" dirty="0" smtClean="0"/>
                    </a:p>
                    <a:p>
                      <a:pPr algn="ctr"/>
                      <a:r>
                        <a:rPr lang="en-US" dirty="0" smtClean="0"/>
                        <a:t>3.0104</a:t>
                      </a:r>
                    </a:p>
                    <a:p>
                      <a:pPr algn="ctr"/>
                      <a:endParaRPr lang="en-US" dirty="0" smtClean="0"/>
                    </a:p>
                    <a:p>
                      <a:pPr algn="ctr"/>
                      <a:r>
                        <a:rPr lang="en-US" dirty="0" smtClean="0"/>
                        <a:t>3.0157</a:t>
                      </a:r>
                    </a:p>
                    <a:p>
                      <a:pPr algn="ctr"/>
                      <a:endParaRPr lang="en-US" dirty="0" smtClean="0"/>
                    </a:p>
                    <a:p>
                      <a:pPr algn="ctr"/>
                      <a:r>
                        <a:rPr lang="en-US" dirty="0" smtClean="0"/>
                        <a:t>3.0169</a:t>
                      </a:r>
                      <a:endParaRPr lang="en-US" dirty="0"/>
                    </a:p>
                  </a:txBody>
                  <a:tcPr/>
                </a:tc>
                <a:tc>
                  <a:txBody>
                    <a:bodyPr/>
                    <a:lstStyle/>
                    <a:p>
                      <a:endParaRPr lang="en-US" dirty="0" smtClean="0"/>
                    </a:p>
                    <a:p>
                      <a:pPr algn="ctr"/>
                      <a:r>
                        <a:rPr lang="en-US" dirty="0" smtClean="0"/>
                        <a:t>3</a:t>
                      </a:r>
                    </a:p>
                    <a:p>
                      <a:pPr algn="ctr"/>
                      <a:endParaRPr lang="en-US" dirty="0" smtClean="0"/>
                    </a:p>
                    <a:p>
                      <a:pPr algn="ctr"/>
                      <a:r>
                        <a:rPr lang="en-US" dirty="0" smtClean="0"/>
                        <a:t>2.3560</a:t>
                      </a:r>
                    </a:p>
                    <a:p>
                      <a:pPr algn="ctr"/>
                      <a:endParaRPr lang="en-US" dirty="0" smtClean="0"/>
                    </a:p>
                    <a:p>
                      <a:pPr algn="ctr"/>
                      <a:r>
                        <a:rPr lang="en-US" dirty="0" smtClean="0"/>
                        <a:t>2.0303</a:t>
                      </a:r>
                    </a:p>
                    <a:p>
                      <a:pPr algn="ctr"/>
                      <a:endParaRPr lang="en-US" dirty="0" smtClean="0"/>
                    </a:p>
                    <a:p>
                      <a:pPr algn="ctr"/>
                      <a:r>
                        <a:rPr lang="en-US" dirty="0" smtClean="0"/>
                        <a:t>1.9329</a:t>
                      </a:r>
                    </a:p>
                    <a:p>
                      <a:pPr algn="ctr"/>
                      <a:endParaRPr lang="en-US" dirty="0" smtClean="0"/>
                    </a:p>
                    <a:p>
                      <a:pPr algn="ctr"/>
                      <a:r>
                        <a:rPr lang="en-US" dirty="0" smtClean="0"/>
                        <a:t>1.9696</a:t>
                      </a:r>
                    </a:p>
                    <a:p>
                      <a:pPr algn="ctr"/>
                      <a:endParaRPr lang="en-US" dirty="0" smtClean="0"/>
                    </a:p>
                    <a:p>
                      <a:pPr algn="ctr"/>
                      <a:r>
                        <a:rPr lang="en-US" dirty="0" smtClean="0"/>
                        <a:t>1.9859</a:t>
                      </a:r>
                    </a:p>
                    <a:p>
                      <a:pPr algn="ctr"/>
                      <a:endParaRPr lang="en-US" dirty="0" smtClean="0"/>
                    </a:p>
                    <a:p>
                      <a:pPr algn="ctr"/>
                      <a:r>
                        <a:rPr lang="en-US" dirty="0" smtClean="0"/>
                        <a:t>1.9885</a:t>
                      </a:r>
                    </a:p>
                    <a:p>
                      <a:pPr algn="ctr"/>
                      <a:endParaRPr lang="en-US" dirty="0" smtClean="0"/>
                    </a:p>
                    <a:p>
                      <a:pPr algn="ctr"/>
                      <a:r>
                        <a:rPr lang="en-US" dirty="0" smtClean="0"/>
                        <a:t>1.9865</a:t>
                      </a:r>
                      <a:endParaRPr lang="en-US" dirty="0"/>
                    </a:p>
                  </a:txBody>
                  <a:tcPr/>
                </a:tc>
                <a:tc>
                  <a:txBody>
                    <a:bodyPr/>
                    <a:lstStyle/>
                    <a:p>
                      <a:pPr algn="ctr"/>
                      <a:endParaRPr lang="en-US" dirty="0" smtClean="0"/>
                    </a:p>
                    <a:p>
                      <a:pPr algn="ctr"/>
                      <a:r>
                        <a:rPr lang="en-US" dirty="0" smtClean="0"/>
                        <a:t>2.9166</a:t>
                      </a:r>
                    </a:p>
                    <a:p>
                      <a:pPr algn="ctr"/>
                      <a:endParaRPr lang="en-US" dirty="0" smtClean="0"/>
                    </a:p>
                    <a:p>
                      <a:pPr algn="ctr"/>
                      <a:r>
                        <a:rPr lang="en-US" dirty="0" smtClean="0"/>
                        <a:t>0.9166</a:t>
                      </a:r>
                    </a:p>
                    <a:p>
                      <a:pPr algn="ctr"/>
                      <a:endParaRPr lang="en-US" dirty="0" smtClean="0"/>
                    </a:p>
                    <a:p>
                      <a:pPr algn="ctr"/>
                      <a:r>
                        <a:rPr lang="en-US" dirty="0" smtClean="0"/>
                        <a:t>0.8797</a:t>
                      </a:r>
                    </a:p>
                    <a:p>
                      <a:pPr algn="ctr"/>
                      <a:endParaRPr lang="en-US" dirty="0" smtClean="0"/>
                    </a:p>
                    <a:p>
                      <a:pPr algn="ctr"/>
                      <a:r>
                        <a:rPr lang="en-US" dirty="0" smtClean="0"/>
                        <a:t>0.8319</a:t>
                      </a:r>
                    </a:p>
                    <a:p>
                      <a:pPr algn="ctr"/>
                      <a:endParaRPr lang="en-US" dirty="0" smtClean="0"/>
                    </a:p>
                    <a:p>
                      <a:pPr algn="ctr"/>
                      <a:r>
                        <a:rPr lang="en-US" dirty="0" smtClean="0"/>
                        <a:t>0.9127</a:t>
                      </a:r>
                    </a:p>
                    <a:p>
                      <a:pPr algn="ctr"/>
                      <a:endParaRPr lang="en-US" dirty="0" smtClean="0"/>
                    </a:p>
                    <a:p>
                      <a:pPr algn="ctr"/>
                      <a:r>
                        <a:rPr lang="en-US" dirty="0" smtClean="0"/>
                        <a:t>0.9158</a:t>
                      </a:r>
                    </a:p>
                    <a:p>
                      <a:pPr algn="ctr"/>
                      <a:endParaRPr lang="en-US" dirty="0" smtClean="0"/>
                    </a:p>
                    <a:p>
                      <a:pPr algn="ctr"/>
                      <a:r>
                        <a:rPr lang="en-US" dirty="0" smtClean="0"/>
                        <a:t>0.9149</a:t>
                      </a:r>
                    </a:p>
                    <a:p>
                      <a:pPr algn="ctr"/>
                      <a:endParaRPr lang="en-US" dirty="0" smtClean="0"/>
                    </a:p>
                    <a:p>
                      <a:pPr algn="ctr"/>
                      <a:r>
                        <a:rPr lang="en-US" dirty="0" smtClean="0"/>
                        <a:t>0.9116</a:t>
                      </a:r>
                      <a:endParaRPr lang="en-US" dirty="0"/>
                    </a:p>
                  </a:txBody>
                  <a:tcPr/>
                </a:tc>
              </a:tr>
              <a:tr h="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685800"/>
          <a:ext cx="5902643" cy="3276600"/>
        </p:xfrm>
        <a:graphic>
          <a:graphicData uri="http://schemas.openxmlformats.org/drawingml/2006/table">
            <a:tbl>
              <a:tblPr firstRow="1" bandRow="1">
                <a:tableStyleId>{8EC20E35-A176-4012-BC5E-935CFFF8708E}</a:tableStyleId>
              </a:tblPr>
              <a:tblGrid>
                <a:gridCol w="838200"/>
                <a:gridCol w="1635443"/>
                <a:gridCol w="1641157"/>
                <a:gridCol w="1787843"/>
              </a:tblGrid>
              <a:tr h="743877">
                <a:tc>
                  <a:txBody>
                    <a:bodyPr/>
                    <a:lstStyle/>
                    <a:p>
                      <a:r>
                        <a:rPr lang="en-US" dirty="0" smtClean="0"/>
                        <a:t>I.NO</a:t>
                      </a:r>
                      <a:endParaRPr lang="en-US" dirty="0"/>
                    </a:p>
                  </a:txBody>
                  <a:tcPr/>
                </a:tc>
                <a:tc>
                  <a:txBody>
                    <a:bodyPr/>
                    <a:lstStyle/>
                    <a:p>
                      <a:r>
                        <a:rPr lang="en-US" sz="1400" dirty="0" smtClean="0"/>
                        <a:t>X=1/8(20+3y-2z)</a:t>
                      </a:r>
                      <a:endParaRPr lang="en-US" sz="1400" dirty="0"/>
                    </a:p>
                  </a:txBody>
                  <a:tcPr/>
                </a:tc>
                <a:tc>
                  <a:txBody>
                    <a:bodyPr/>
                    <a:lstStyle/>
                    <a:p>
                      <a:r>
                        <a:rPr lang="en-US" sz="1400" dirty="0" smtClean="0"/>
                        <a:t>Y=1/11(33-4x+z)</a:t>
                      </a:r>
                      <a:endParaRPr lang="en-US" sz="1400" dirty="0"/>
                    </a:p>
                  </a:txBody>
                  <a:tcPr/>
                </a:tc>
                <a:tc>
                  <a:txBody>
                    <a:bodyPr/>
                    <a:lstStyle/>
                    <a:p>
                      <a:r>
                        <a:rPr lang="en-US" sz="1400" dirty="0" smtClean="0"/>
                        <a:t>Z=1/12(35-6x-3y)</a:t>
                      </a:r>
                      <a:endParaRPr lang="en-US" sz="1400" dirty="0"/>
                    </a:p>
                  </a:txBody>
                  <a:tcPr/>
                </a:tc>
              </a:tr>
              <a:tr h="2532723">
                <a:tc>
                  <a:txBody>
                    <a:bodyPr/>
                    <a:lstStyle/>
                    <a:p>
                      <a:endParaRPr lang="en-US" dirty="0" smtClean="0"/>
                    </a:p>
                    <a:p>
                      <a:r>
                        <a:rPr lang="en-US" dirty="0" smtClean="0"/>
                        <a:t>9.</a:t>
                      </a:r>
                    </a:p>
                    <a:p>
                      <a:endParaRPr lang="en-US" dirty="0" smtClean="0"/>
                    </a:p>
                    <a:p>
                      <a:r>
                        <a:rPr lang="en-US" dirty="0" smtClean="0"/>
                        <a:t>10.</a:t>
                      </a:r>
                    </a:p>
                    <a:p>
                      <a:endParaRPr lang="en-US" dirty="0" smtClean="0"/>
                    </a:p>
                    <a:p>
                      <a:r>
                        <a:rPr lang="en-US" dirty="0" smtClean="0"/>
                        <a:t>11.</a:t>
                      </a:r>
                    </a:p>
                    <a:p>
                      <a:endParaRPr lang="en-US" dirty="0" smtClean="0"/>
                    </a:p>
                    <a:p>
                      <a:r>
                        <a:rPr lang="en-US" dirty="0" smtClean="0"/>
                        <a:t>12.</a:t>
                      </a:r>
                      <a:endParaRPr lang="en-US" dirty="0"/>
                    </a:p>
                  </a:txBody>
                  <a:tcPr/>
                </a:tc>
                <a:tc>
                  <a:txBody>
                    <a:bodyPr/>
                    <a:lstStyle/>
                    <a:p>
                      <a:endParaRPr lang="en-US" dirty="0" smtClean="0"/>
                    </a:p>
                    <a:p>
                      <a:r>
                        <a:rPr lang="en-US" dirty="0" smtClean="0"/>
                        <a:t>3.0170</a:t>
                      </a:r>
                    </a:p>
                    <a:p>
                      <a:endParaRPr lang="en-US" dirty="0" smtClean="0"/>
                    </a:p>
                    <a:p>
                      <a:r>
                        <a:rPr lang="en-US" dirty="0" smtClean="0"/>
                        <a:t>3.0167</a:t>
                      </a:r>
                    </a:p>
                    <a:p>
                      <a:endParaRPr lang="en-US" dirty="0" smtClean="0"/>
                    </a:p>
                    <a:p>
                      <a:r>
                        <a:rPr lang="en-US" dirty="0" smtClean="0"/>
                        <a:t>3.0167</a:t>
                      </a:r>
                    </a:p>
                    <a:p>
                      <a:endParaRPr lang="en-US" dirty="0" smtClean="0"/>
                    </a:p>
                    <a:p>
                      <a:r>
                        <a:rPr lang="en-US" dirty="0" smtClean="0"/>
                        <a:t>3.0167</a:t>
                      </a:r>
                      <a:endParaRPr lang="en-US" dirty="0"/>
                    </a:p>
                  </a:txBody>
                  <a:tcPr/>
                </a:tc>
                <a:tc>
                  <a:txBody>
                    <a:bodyPr/>
                    <a:lstStyle/>
                    <a:p>
                      <a:endParaRPr lang="en-US" dirty="0" smtClean="0"/>
                    </a:p>
                    <a:p>
                      <a:r>
                        <a:rPr lang="en-US" dirty="0" smtClean="0"/>
                        <a:t>1.9857</a:t>
                      </a:r>
                    </a:p>
                    <a:p>
                      <a:endParaRPr lang="en-US" dirty="0" smtClean="0"/>
                    </a:p>
                    <a:p>
                      <a:r>
                        <a:rPr lang="en-US" dirty="0" smtClean="0"/>
                        <a:t>1.9857</a:t>
                      </a:r>
                    </a:p>
                    <a:p>
                      <a:endParaRPr lang="en-US" dirty="0" smtClean="0"/>
                    </a:p>
                    <a:p>
                      <a:r>
                        <a:rPr lang="en-US" dirty="0" smtClean="0"/>
                        <a:t>1.9858</a:t>
                      </a:r>
                    </a:p>
                    <a:p>
                      <a:endParaRPr lang="en-US" dirty="0" smtClean="0"/>
                    </a:p>
                    <a:p>
                      <a:r>
                        <a:rPr lang="en-US" dirty="0" smtClean="0"/>
                        <a:t>1.9858</a:t>
                      </a:r>
                      <a:endParaRPr lang="en-US" dirty="0"/>
                    </a:p>
                  </a:txBody>
                  <a:tcPr/>
                </a:tc>
                <a:tc>
                  <a:txBody>
                    <a:bodyPr/>
                    <a:lstStyle/>
                    <a:p>
                      <a:endParaRPr lang="en-US" dirty="0" smtClean="0"/>
                    </a:p>
                    <a:p>
                      <a:r>
                        <a:rPr lang="en-US" dirty="0" smtClean="0"/>
                        <a:t>0.9115</a:t>
                      </a:r>
                    </a:p>
                    <a:p>
                      <a:endParaRPr lang="en-US" dirty="0" smtClean="0"/>
                    </a:p>
                    <a:p>
                      <a:r>
                        <a:rPr lang="en-US" dirty="0" smtClean="0"/>
                        <a:t>0.9116</a:t>
                      </a:r>
                    </a:p>
                    <a:p>
                      <a:endParaRPr lang="en-US" dirty="0" smtClean="0"/>
                    </a:p>
                    <a:p>
                      <a:r>
                        <a:rPr lang="en-US" dirty="0" smtClean="0"/>
                        <a:t>0.9118</a:t>
                      </a:r>
                    </a:p>
                    <a:p>
                      <a:endParaRPr lang="en-US" dirty="0" smtClean="0"/>
                    </a:p>
                    <a:p>
                      <a:r>
                        <a:rPr lang="en-US" dirty="0" smtClean="0"/>
                        <a:t>0.9118</a:t>
                      </a:r>
                      <a:endParaRPr lang="en-US" dirty="0"/>
                    </a:p>
                  </a:txBody>
                  <a:tcPr/>
                </a:tc>
              </a:tr>
            </a:tbl>
          </a:graphicData>
        </a:graphic>
      </p:graphicFrame>
      <p:sp>
        <p:nvSpPr>
          <p:cNvPr id="3" name="TextBox 2"/>
          <p:cNvSpPr txBox="1"/>
          <p:nvPr/>
        </p:nvSpPr>
        <p:spPr>
          <a:xfrm>
            <a:off x="914400" y="4495800"/>
            <a:ext cx="5943600" cy="1569660"/>
          </a:xfrm>
          <a:prstGeom prst="rect">
            <a:avLst/>
          </a:prstGeom>
          <a:noFill/>
        </p:spPr>
        <p:txBody>
          <a:bodyPr wrap="square" rtlCol="0">
            <a:spAutoFit/>
          </a:bodyPr>
          <a:lstStyle/>
          <a:p>
            <a:r>
              <a:rPr lang="en-US" dirty="0" smtClean="0"/>
              <a:t>  </a:t>
            </a:r>
            <a:r>
              <a:rPr lang="en-US" sz="2400" dirty="0" smtClean="0">
                <a:latin typeface="Times New Roman" pitchFamily="18" charset="0"/>
                <a:cs typeface="Times New Roman" pitchFamily="18" charset="0"/>
              </a:rPr>
              <a:t>Therefore,  from the  11</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&amp;12</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iterations,  the  values  x, y, z  are  same  correct  to four  decimal  places.  Stopping  at  this  stage,  we  get x=3.0167  y=1.9858  z=0.9118</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7162800" cy="2308324"/>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Gauss  Seidel  Method</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This  is  modification  of  Gauss  Jacobi  method.</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The   current values  of  the  unknowns  at  each  stage  of  iteration  are  used  in  preceeding  to  the  next  stage  of  iteration,  this  method  is  more  rapid in convergence  than  Gauss  Jacobi   method</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extBox 2"/>
          <p:cNvSpPr txBox="1"/>
          <p:nvPr/>
        </p:nvSpPr>
        <p:spPr>
          <a:xfrm>
            <a:off x="533400" y="3124200"/>
            <a:ext cx="67056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Problem</a:t>
            </a:r>
            <a:endParaRPr lang="en-US" sz="2400" b="1" dirty="0">
              <a:latin typeface="Times New Roman" pitchFamily="18" charset="0"/>
              <a:cs typeface="Times New Roman" pitchFamily="18" charset="0"/>
            </a:endParaRPr>
          </a:p>
        </p:txBody>
      </p:sp>
      <p:sp>
        <p:nvSpPr>
          <p:cNvPr id="4" name="TextBox 3"/>
          <p:cNvSpPr txBox="1"/>
          <p:nvPr/>
        </p:nvSpPr>
        <p:spPr>
          <a:xfrm>
            <a:off x="838200" y="3810000"/>
            <a:ext cx="6248400" cy="1754326"/>
          </a:xfrm>
          <a:prstGeom prst="rect">
            <a:avLst/>
          </a:prstGeom>
          <a:noFill/>
        </p:spPr>
        <p:txBody>
          <a:bodyPr wrap="square" rtlCol="0">
            <a:spAutoFit/>
          </a:bodyPr>
          <a:lstStyle/>
          <a:p>
            <a:r>
              <a:rPr lang="en-US" dirty="0" smtClean="0"/>
              <a:t>   </a:t>
            </a:r>
            <a:r>
              <a:rPr lang="en-US" dirty="0" smtClean="0"/>
              <a:t>Solve  </a:t>
            </a:r>
            <a:r>
              <a:rPr lang="en-US" dirty="0" smtClean="0"/>
              <a:t>the  equations  by  Gauss  Seidel  method.</a:t>
            </a:r>
          </a:p>
          <a:p>
            <a:endParaRPr lang="en-US" dirty="0"/>
          </a:p>
          <a:p>
            <a:r>
              <a:rPr lang="en-US" dirty="0" smtClean="0"/>
              <a:t>                               8x-3y+2z=20</a:t>
            </a:r>
          </a:p>
          <a:p>
            <a:r>
              <a:rPr lang="en-US" dirty="0"/>
              <a:t> </a:t>
            </a:r>
            <a:r>
              <a:rPr lang="en-US" dirty="0" smtClean="0"/>
              <a:t>                              6x+3y+12z=35</a:t>
            </a:r>
          </a:p>
          <a:p>
            <a:r>
              <a:rPr lang="en-US" dirty="0"/>
              <a:t> </a:t>
            </a:r>
            <a:r>
              <a:rPr lang="en-US" dirty="0" smtClean="0"/>
              <a:t>                              4x+11y-z=33</a:t>
            </a:r>
          </a:p>
          <a:p>
            <a:r>
              <a:rPr lang="en-US" dirty="0"/>
              <a:t> </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
            <a:ext cx="7315200" cy="547842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Solution</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consider  the  given  system  as</a:t>
            </a:r>
          </a:p>
          <a:p>
            <a:endParaRPr lang="en-US" sz="20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8x-3y+2z=20</a:t>
            </a:r>
          </a:p>
          <a:p>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4x+11y-z=33</a:t>
            </a:r>
          </a:p>
          <a:p>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6x+3y+12z=35</a:t>
            </a:r>
          </a:p>
          <a:p>
            <a:endParaRPr lang="en-US"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we  write  the  equations  in  the  form</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x=1/8(20+3y-2z)</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y=1/11(33-4x+z)</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z=1/12(35-6x-3y)</a:t>
            </a:r>
            <a:r>
              <a:rPr lang="en-US" sz="2400" dirty="0" smtClean="0">
                <a:latin typeface="Times New Roman" pitchFamily="18" charset="0"/>
                <a:cs typeface="Times New Roman" pitchFamily="18" charset="0"/>
              </a:rPr>
              <a:t> </a:t>
            </a:r>
          </a:p>
          <a:p>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x = y = z = 0               </a:t>
            </a:r>
            <a:r>
              <a:rPr lang="en-US" sz="2400" b="1"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81000" y="304800"/>
          <a:ext cx="7086601" cy="5738552"/>
        </p:xfrm>
        <a:graphic>
          <a:graphicData uri="http://schemas.openxmlformats.org/drawingml/2006/table">
            <a:tbl>
              <a:tblPr firstRow="1" bandRow="1">
                <a:tableStyleId>{5C22544A-7EE6-4342-B048-85BDC9FD1C3A}</a:tableStyleId>
              </a:tblPr>
              <a:tblGrid>
                <a:gridCol w="974408"/>
                <a:gridCol w="2073593"/>
                <a:gridCol w="2057400"/>
                <a:gridCol w="1981200"/>
              </a:tblGrid>
              <a:tr h="838200">
                <a:tc>
                  <a:txBody>
                    <a:bodyPr/>
                    <a:lstStyle/>
                    <a:p>
                      <a:r>
                        <a:rPr lang="en-US" dirty="0" smtClean="0"/>
                        <a:t>  </a:t>
                      </a:r>
                    </a:p>
                    <a:p>
                      <a:pPr algn="ctr"/>
                      <a:r>
                        <a:rPr lang="en-US" dirty="0" smtClean="0"/>
                        <a:t>I.NO</a:t>
                      </a:r>
                      <a:endParaRPr lang="en-US" dirty="0"/>
                    </a:p>
                  </a:txBody>
                  <a:tcPr/>
                </a:tc>
                <a:tc>
                  <a:txBody>
                    <a:bodyPr/>
                    <a:lstStyle/>
                    <a:p>
                      <a:pPr algn="ctr"/>
                      <a:endParaRPr lang="en-US" dirty="0" smtClean="0"/>
                    </a:p>
                    <a:p>
                      <a:pPr algn="ctr"/>
                      <a:r>
                        <a:rPr lang="en-US" dirty="0" smtClean="0"/>
                        <a:t>X=1/8(20+3y-2z)</a:t>
                      </a:r>
                      <a:endParaRPr lang="en-US" dirty="0"/>
                    </a:p>
                  </a:txBody>
                  <a:tcPr/>
                </a:tc>
                <a:tc>
                  <a:txBody>
                    <a:bodyPr/>
                    <a:lstStyle/>
                    <a:p>
                      <a:pPr algn="ctr"/>
                      <a:endParaRPr lang="en-US" dirty="0" smtClean="0"/>
                    </a:p>
                    <a:p>
                      <a:pPr algn="ctr"/>
                      <a:r>
                        <a:rPr lang="en-US" dirty="0" smtClean="0"/>
                        <a:t>Y=1/11(33-4x+z)</a:t>
                      </a:r>
                      <a:endParaRPr lang="en-US" dirty="0"/>
                    </a:p>
                  </a:txBody>
                  <a:tcPr/>
                </a:tc>
                <a:tc>
                  <a:txBody>
                    <a:bodyPr/>
                    <a:lstStyle/>
                    <a:p>
                      <a:endParaRPr lang="en-US" dirty="0" smtClean="0"/>
                    </a:p>
                    <a:p>
                      <a:r>
                        <a:rPr lang="en-US" sz="1600" dirty="0" smtClean="0"/>
                        <a:t>Z=1/12(35-6x-3y)</a:t>
                      </a:r>
                      <a:endParaRPr lang="en-US" sz="1600" dirty="0"/>
                    </a:p>
                  </a:txBody>
                  <a:tcPr/>
                </a:tc>
              </a:tr>
              <a:tr h="4900352">
                <a:tc>
                  <a:txBody>
                    <a:bodyPr/>
                    <a:lstStyle/>
                    <a:p>
                      <a:endParaRPr lang="en-US" dirty="0" smtClean="0"/>
                    </a:p>
                    <a:p>
                      <a:pPr algn="ctr"/>
                      <a:r>
                        <a:rPr lang="en-US" dirty="0" smtClean="0"/>
                        <a:t>1.</a:t>
                      </a:r>
                    </a:p>
                    <a:p>
                      <a:pPr algn="ctr"/>
                      <a:endParaRPr lang="en-US" dirty="0" smtClean="0"/>
                    </a:p>
                    <a:p>
                      <a:pPr algn="ctr"/>
                      <a:r>
                        <a:rPr lang="en-US" dirty="0" smtClean="0"/>
                        <a:t>2.</a:t>
                      </a:r>
                    </a:p>
                    <a:p>
                      <a:pPr algn="ctr"/>
                      <a:endParaRPr lang="en-US" dirty="0" smtClean="0"/>
                    </a:p>
                    <a:p>
                      <a:pPr algn="ctr"/>
                      <a:r>
                        <a:rPr lang="en-US" dirty="0" smtClean="0"/>
                        <a:t>3.</a:t>
                      </a:r>
                    </a:p>
                    <a:p>
                      <a:pPr algn="ctr"/>
                      <a:endParaRPr lang="en-US" dirty="0" smtClean="0"/>
                    </a:p>
                    <a:p>
                      <a:pPr algn="ctr"/>
                      <a:r>
                        <a:rPr lang="en-US" dirty="0" smtClean="0"/>
                        <a:t>4.</a:t>
                      </a:r>
                    </a:p>
                    <a:p>
                      <a:pPr algn="ctr"/>
                      <a:endParaRPr lang="en-US" dirty="0" smtClean="0"/>
                    </a:p>
                    <a:p>
                      <a:pPr algn="ctr"/>
                      <a:r>
                        <a:rPr lang="en-US" dirty="0" smtClean="0"/>
                        <a:t>5.</a:t>
                      </a:r>
                    </a:p>
                    <a:p>
                      <a:pPr algn="ctr"/>
                      <a:endParaRPr lang="en-US" dirty="0" smtClean="0"/>
                    </a:p>
                    <a:p>
                      <a:pPr algn="ctr"/>
                      <a:r>
                        <a:rPr lang="en-US" dirty="0" smtClean="0"/>
                        <a:t>6.</a:t>
                      </a:r>
                    </a:p>
                    <a:p>
                      <a:pPr algn="ctr"/>
                      <a:endParaRPr lang="en-US" dirty="0" smtClean="0"/>
                    </a:p>
                    <a:p>
                      <a:pPr algn="ctr"/>
                      <a:r>
                        <a:rPr lang="en-US" dirty="0" smtClean="0"/>
                        <a:t>7.</a:t>
                      </a:r>
                      <a:endParaRPr lang="en-US" dirty="0"/>
                    </a:p>
                  </a:txBody>
                  <a:tcPr/>
                </a:tc>
                <a:tc>
                  <a:txBody>
                    <a:bodyPr/>
                    <a:lstStyle/>
                    <a:p>
                      <a:pPr algn="ctr"/>
                      <a:endParaRPr lang="en-US" dirty="0" smtClean="0"/>
                    </a:p>
                    <a:p>
                      <a:pPr algn="ctr"/>
                      <a:r>
                        <a:rPr lang="en-US" dirty="0" smtClean="0"/>
                        <a:t>2.5</a:t>
                      </a:r>
                    </a:p>
                    <a:p>
                      <a:pPr algn="ctr"/>
                      <a:endParaRPr lang="en-US" dirty="0" smtClean="0"/>
                    </a:p>
                    <a:p>
                      <a:pPr algn="ctr"/>
                      <a:r>
                        <a:rPr lang="en-US" dirty="0" smtClean="0"/>
                        <a:t>2.9981</a:t>
                      </a:r>
                    </a:p>
                    <a:p>
                      <a:pPr algn="ctr"/>
                      <a:endParaRPr lang="en-US" dirty="0" smtClean="0"/>
                    </a:p>
                    <a:p>
                      <a:pPr algn="ctr"/>
                      <a:r>
                        <a:rPr lang="en-US" dirty="0" smtClean="0"/>
                        <a:t>3.0266</a:t>
                      </a:r>
                    </a:p>
                    <a:p>
                      <a:pPr algn="ctr"/>
                      <a:endParaRPr lang="en-US" dirty="0" smtClean="0"/>
                    </a:p>
                    <a:p>
                      <a:pPr algn="ctr"/>
                      <a:r>
                        <a:rPr lang="en-US" dirty="0" smtClean="0"/>
                        <a:t>3.0165</a:t>
                      </a:r>
                    </a:p>
                    <a:p>
                      <a:pPr algn="ctr"/>
                      <a:endParaRPr lang="en-US" dirty="0" smtClean="0"/>
                    </a:p>
                    <a:p>
                      <a:pPr algn="ctr"/>
                      <a:r>
                        <a:rPr lang="en-US" dirty="0" smtClean="0"/>
                        <a:t>3.0166</a:t>
                      </a:r>
                    </a:p>
                    <a:p>
                      <a:pPr algn="ctr"/>
                      <a:endParaRPr lang="en-US" dirty="0" smtClean="0"/>
                    </a:p>
                    <a:p>
                      <a:pPr algn="ctr"/>
                      <a:r>
                        <a:rPr lang="en-US" dirty="0" smtClean="0"/>
                        <a:t>3.0167</a:t>
                      </a:r>
                    </a:p>
                    <a:p>
                      <a:pPr algn="ctr"/>
                      <a:endParaRPr lang="en-US" dirty="0" smtClean="0"/>
                    </a:p>
                    <a:p>
                      <a:pPr algn="ctr"/>
                      <a:r>
                        <a:rPr lang="en-US" dirty="0" smtClean="0"/>
                        <a:t>3.0167</a:t>
                      </a:r>
                    </a:p>
                  </a:txBody>
                  <a:tcPr/>
                </a:tc>
                <a:tc>
                  <a:txBody>
                    <a:bodyPr/>
                    <a:lstStyle/>
                    <a:p>
                      <a:pPr algn="ctr"/>
                      <a:endParaRPr lang="en-US" dirty="0" smtClean="0"/>
                    </a:p>
                    <a:p>
                      <a:pPr algn="ctr"/>
                      <a:r>
                        <a:rPr lang="en-US" dirty="0" smtClean="0"/>
                        <a:t>2.0909</a:t>
                      </a:r>
                    </a:p>
                    <a:p>
                      <a:pPr algn="ctr"/>
                      <a:endParaRPr lang="en-US" dirty="0" smtClean="0"/>
                    </a:p>
                    <a:p>
                      <a:pPr algn="ctr"/>
                      <a:r>
                        <a:rPr lang="en-US" dirty="0" smtClean="0"/>
                        <a:t>2.0137</a:t>
                      </a:r>
                    </a:p>
                    <a:p>
                      <a:pPr algn="ctr"/>
                      <a:endParaRPr lang="en-US" dirty="0" smtClean="0"/>
                    </a:p>
                    <a:p>
                      <a:pPr algn="ctr"/>
                      <a:r>
                        <a:rPr lang="en-US" dirty="0" smtClean="0"/>
                        <a:t>1.9825</a:t>
                      </a:r>
                    </a:p>
                    <a:p>
                      <a:pPr algn="ctr"/>
                      <a:endParaRPr lang="en-US" dirty="0" smtClean="0"/>
                    </a:p>
                    <a:p>
                      <a:pPr algn="ctr"/>
                      <a:r>
                        <a:rPr lang="en-US" dirty="0" smtClean="0"/>
                        <a:t>1.9856</a:t>
                      </a:r>
                    </a:p>
                    <a:p>
                      <a:pPr algn="ctr"/>
                      <a:endParaRPr lang="en-US" dirty="0" smtClean="0"/>
                    </a:p>
                    <a:p>
                      <a:pPr algn="ctr"/>
                      <a:r>
                        <a:rPr lang="en-US" dirty="0" smtClean="0"/>
                        <a:t>1.9859</a:t>
                      </a:r>
                    </a:p>
                    <a:p>
                      <a:pPr algn="ctr"/>
                      <a:endParaRPr lang="en-US" dirty="0" smtClean="0"/>
                    </a:p>
                    <a:p>
                      <a:pPr algn="ctr"/>
                      <a:r>
                        <a:rPr lang="en-US" dirty="0" smtClean="0"/>
                        <a:t>1.9858</a:t>
                      </a:r>
                    </a:p>
                    <a:p>
                      <a:pPr algn="ctr"/>
                      <a:endParaRPr lang="en-US" dirty="0" smtClean="0"/>
                    </a:p>
                    <a:p>
                      <a:pPr algn="ctr"/>
                      <a:r>
                        <a:rPr lang="en-US" dirty="0" smtClean="0"/>
                        <a:t>1.9858</a:t>
                      </a:r>
                      <a:endParaRPr lang="en-US" dirty="0"/>
                    </a:p>
                  </a:txBody>
                  <a:tcPr/>
                </a:tc>
                <a:tc>
                  <a:txBody>
                    <a:bodyPr/>
                    <a:lstStyle/>
                    <a:p>
                      <a:pPr algn="ctr"/>
                      <a:endParaRPr lang="en-US" dirty="0" smtClean="0"/>
                    </a:p>
                    <a:p>
                      <a:pPr algn="ctr"/>
                      <a:r>
                        <a:rPr lang="en-US" dirty="0" smtClean="0"/>
                        <a:t>1.1439</a:t>
                      </a:r>
                    </a:p>
                    <a:p>
                      <a:pPr algn="ctr"/>
                      <a:endParaRPr lang="en-US" dirty="0" smtClean="0"/>
                    </a:p>
                    <a:p>
                      <a:pPr algn="ctr"/>
                      <a:r>
                        <a:rPr lang="en-US" dirty="0" smtClean="0"/>
                        <a:t>0.9141</a:t>
                      </a:r>
                    </a:p>
                    <a:p>
                      <a:pPr algn="ctr"/>
                      <a:endParaRPr lang="en-US" dirty="0" smtClean="0"/>
                    </a:p>
                    <a:p>
                      <a:pPr algn="ctr"/>
                      <a:r>
                        <a:rPr lang="en-US" dirty="0" smtClean="0"/>
                        <a:t>0.9077</a:t>
                      </a:r>
                    </a:p>
                    <a:p>
                      <a:pPr algn="ctr"/>
                      <a:endParaRPr lang="en-US" dirty="0" smtClean="0"/>
                    </a:p>
                    <a:p>
                      <a:pPr algn="ctr"/>
                      <a:r>
                        <a:rPr lang="en-US" dirty="0" smtClean="0"/>
                        <a:t>0.9120</a:t>
                      </a:r>
                    </a:p>
                    <a:p>
                      <a:pPr algn="ctr"/>
                      <a:endParaRPr lang="en-US" dirty="0" smtClean="0"/>
                    </a:p>
                    <a:p>
                      <a:pPr algn="ctr"/>
                      <a:r>
                        <a:rPr lang="en-US" dirty="0" smtClean="0"/>
                        <a:t>0.9118</a:t>
                      </a:r>
                    </a:p>
                    <a:p>
                      <a:pPr algn="ctr"/>
                      <a:endParaRPr lang="en-US" dirty="0" smtClean="0"/>
                    </a:p>
                    <a:p>
                      <a:pPr algn="ctr"/>
                      <a:r>
                        <a:rPr lang="en-US" dirty="0" smtClean="0"/>
                        <a:t>0.9118</a:t>
                      </a:r>
                    </a:p>
                    <a:p>
                      <a:pPr algn="ctr"/>
                      <a:endParaRPr lang="en-US" dirty="0" smtClean="0"/>
                    </a:p>
                    <a:p>
                      <a:pPr algn="ctr"/>
                      <a:r>
                        <a:rPr lang="en-US" dirty="0" smtClean="0"/>
                        <a:t>0.9118</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69342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              since  at  the  6</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&amp; 7</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iterations  the  values  of   x, y, z  are  the  same.  They  are  x=3.0167 y=1.9858  z=0.9118  </a:t>
            </a:r>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2">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180</TotalTime>
  <Words>435</Words>
  <Application>Microsoft Office PowerPoint</Application>
  <PresentationFormat>On-screen Show (4:3)</PresentationFormat>
  <Paragraphs>230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22</cp:revision>
  <dcterms:created xsi:type="dcterms:W3CDTF">2015-09-26T13:10:10Z</dcterms:created>
  <dcterms:modified xsi:type="dcterms:W3CDTF">2018-06-20T14:43:35Z</dcterms:modified>
</cp:coreProperties>
</file>